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10"/>
  </p:notesMasterIdLst>
  <p:sldIdLst>
    <p:sldId id="256" r:id="rId2"/>
    <p:sldId id="260" r:id="rId3"/>
    <p:sldId id="263" r:id="rId4"/>
    <p:sldId id="266" r:id="rId5"/>
    <p:sldId id="280" r:id="rId6"/>
    <p:sldId id="281" r:id="rId7"/>
    <p:sldId id="279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5D7"/>
    <a:srgbClr val="E9F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85198"/>
  </p:normalViewPr>
  <p:slideViewPr>
    <p:cSldViewPr snapToGrid="0" snapToObjects="1">
      <p:cViewPr varScale="1">
        <p:scale>
          <a:sx n="132" d="100"/>
          <a:sy n="132" d="100"/>
        </p:scale>
        <p:origin x="9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8C8F4-CD58-E940-8A51-A89BC67DB5FA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C290C-EB3E-F145-8210-91CB667E68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0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Depends on data, business needs, and output type</a:t>
            </a:r>
          </a:p>
          <a:p>
            <a:r>
              <a:rPr lang="en-GB" dirty="0"/>
              <a:t>e.g. Decision Trees for simple data and clear explanations</a:t>
            </a:r>
          </a:p>
          <a:p>
            <a:r>
              <a:rPr lang="en-GB" dirty="0"/>
              <a:t>Linear Regression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C290C-EB3E-F145-8210-91CB667E681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26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64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7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91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83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6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3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4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14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56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71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8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9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27" r:id="rId5"/>
    <p:sldLayoutId id="2147483728" r:id="rId6"/>
    <p:sldLayoutId id="2147483734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www.youtube.com/watch?v=aircAruvnK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bm.ent.box.com/folder/129213992749" TargetMode="External"/><Relationship Id="rId2" Type="http://schemas.openxmlformats.org/officeDocument/2006/relationships/hyperlink" Target="https://keras.io/api/application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0F0DD-B01A-4E8A-A05D-18B2A546F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AD23F1-9ECE-474A-93C2-D4340451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GB" sz="4400" dirty="0"/>
              <a:t>Data Science 106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05045-56C8-814B-8A9F-533663A5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GB" sz="1800" dirty="0"/>
              <a:t>Machine Learning - Neural Nets</a:t>
            </a:r>
          </a:p>
        </p:txBody>
      </p:sp>
    </p:spTree>
    <p:extLst>
      <p:ext uri="{BB962C8B-B14F-4D97-AF65-F5344CB8AC3E}">
        <p14:creationId xmlns:p14="http://schemas.microsoft.com/office/powerpoint/2010/main" val="4266718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1A07-70E8-D94B-991B-923B19EB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Schedule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107804-875C-0F42-A658-3EC3B4A3E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410628"/>
              </p:ext>
            </p:extLst>
          </p:nvPr>
        </p:nvGraphicFramePr>
        <p:xfrm>
          <a:off x="496957" y="2011363"/>
          <a:ext cx="1121133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834">
                  <a:extLst>
                    <a:ext uri="{9D8B030D-6E8A-4147-A177-3AD203B41FA5}">
                      <a16:colId xmlns:a16="http://schemas.microsoft.com/office/drawing/2014/main" val="3235266234"/>
                    </a:ext>
                  </a:extLst>
                </a:gridCol>
                <a:gridCol w="2524539">
                  <a:extLst>
                    <a:ext uri="{9D8B030D-6E8A-4147-A177-3AD203B41FA5}">
                      <a16:colId xmlns:a16="http://schemas.microsoft.com/office/drawing/2014/main" val="3210819165"/>
                    </a:ext>
                  </a:extLst>
                </a:gridCol>
                <a:gridCol w="4542183">
                  <a:extLst>
                    <a:ext uri="{9D8B030D-6E8A-4147-A177-3AD203B41FA5}">
                      <a16:colId xmlns:a16="http://schemas.microsoft.com/office/drawing/2014/main" val="1350132271"/>
                    </a:ext>
                  </a:extLst>
                </a:gridCol>
                <a:gridCol w="3627783">
                  <a:extLst>
                    <a:ext uri="{9D8B030D-6E8A-4147-A177-3AD203B41FA5}">
                      <a16:colId xmlns:a16="http://schemas.microsoft.com/office/drawing/2014/main" val="4281819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Exercise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3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Python 101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Intro to syntax and core concepts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Python workbook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17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2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Data Analysis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Analysis libraries (</a:t>
                      </a:r>
                      <a:r>
                        <a:rPr lang="en-GB" b="0" dirty="0" err="1"/>
                        <a:t>numpy</a:t>
                      </a:r>
                      <a:r>
                        <a:rPr lang="en-GB" b="0" dirty="0"/>
                        <a:t> and pandas)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CO2 Analysis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02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3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Databases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DB storage and SQL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Build own database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167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Visualisation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Sexy graphs, charts, and </a:t>
                      </a: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wordclouds</a:t>
                      </a:r>
                      <a:endParaRPr lang="en-GB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Colourful visualisation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4490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5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Machine Learning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Simple models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Regression &amp; Decision Trees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3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Machine Learning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Complex models - Neural Networks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Visual recognition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60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Watson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Integrating with Watson cloud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Watson labs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99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192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AAC09-01DB-9240-B197-295580CC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CD80A-69DF-914C-8F6A-481BE8044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Complex Models</a:t>
            </a:r>
          </a:p>
          <a:p>
            <a:r>
              <a:rPr lang="en-GB" dirty="0"/>
              <a:t>Neural Network Basics</a:t>
            </a:r>
          </a:p>
          <a:p>
            <a:r>
              <a:rPr lang="en-GB" dirty="0"/>
              <a:t>Demo of 2 Pre-Trained </a:t>
            </a:r>
          </a:p>
        </p:txBody>
      </p:sp>
    </p:spTree>
    <p:extLst>
      <p:ext uri="{BB962C8B-B14F-4D97-AF65-F5344CB8AC3E}">
        <p14:creationId xmlns:p14="http://schemas.microsoft.com/office/powerpoint/2010/main" val="294688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98C35-CB81-DC4B-8564-9FFAC2149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latter stages of our </a:t>
            </a:r>
            <a:r>
              <a:rPr lang="en-GB"/>
              <a:t>DS Journey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26D67-2D97-DE4F-895C-BC3E9614A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1690688"/>
            <a:ext cx="64135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09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6426-EBE3-644C-BCB4-A0E92032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2BDD9-FA22-3547-BE5A-4879AB652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i="1" dirty="0"/>
              <a:t>NOT</a:t>
            </a:r>
            <a:r>
              <a:rPr lang="en-GB" dirty="0"/>
              <a:t> a specific term</a:t>
            </a:r>
          </a:p>
          <a:p>
            <a:r>
              <a:rPr lang="en-GB" i="1" dirty="0"/>
              <a:t>NOT </a:t>
            </a:r>
            <a:r>
              <a:rPr lang="en-GB" dirty="0"/>
              <a:t>inherently better</a:t>
            </a:r>
          </a:p>
          <a:p>
            <a:endParaRPr lang="en-GB" dirty="0"/>
          </a:p>
          <a:p>
            <a:r>
              <a:rPr lang="en-GB" dirty="0"/>
              <a:t>Different ways of producing output predictions</a:t>
            </a:r>
          </a:p>
          <a:p>
            <a:r>
              <a:rPr lang="en-GB" dirty="0"/>
              <a:t>Typically unsupervised methods or reinforcement learning</a:t>
            </a:r>
          </a:p>
          <a:p>
            <a:endParaRPr lang="en-GB" dirty="0"/>
          </a:p>
          <a:p>
            <a:r>
              <a:rPr lang="en-GB" dirty="0"/>
              <a:t>Clustering</a:t>
            </a:r>
          </a:p>
          <a:p>
            <a:r>
              <a:rPr lang="en-GB" dirty="0"/>
              <a:t>Ensemble methods</a:t>
            </a:r>
          </a:p>
          <a:p>
            <a:r>
              <a:rPr lang="en-GB" dirty="0"/>
              <a:t>Neural Networks</a:t>
            </a:r>
          </a:p>
          <a:p>
            <a:r>
              <a:rPr lang="en-GB" dirty="0"/>
              <a:t>Reinforcement Learning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DD168D-F0BA-1A48-BFC6-5D9ED6BC7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658" y="4699376"/>
            <a:ext cx="1254395" cy="11808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E63AED-1664-664A-93EB-EAB2AE1A0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716" y="4699378"/>
            <a:ext cx="1241763" cy="118081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7E18A5-6F33-714F-A259-38E20BA7A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2577" y="4699378"/>
            <a:ext cx="1241763" cy="12066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6ADB44-94C3-F243-A52B-71A6A165A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3003" y="4699378"/>
            <a:ext cx="2146760" cy="120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8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49B4E-B6FE-ED4B-B168-F1A9B1BD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Neural Network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15341-A5DE-F049-A7DF-0030A63C0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667"/>
            <a:ext cx="10515600" cy="5308333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Made up of layers of </a:t>
            </a:r>
            <a:r>
              <a:rPr lang="en-GB" i="1" dirty="0"/>
              <a:t>neurons</a:t>
            </a:r>
            <a:r>
              <a:rPr lang="en-GB" dirty="0"/>
              <a:t>: a holder of a number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Neurons are </a:t>
            </a:r>
            <a:r>
              <a:rPr lang="en-GB" i="1" dirty="0"/>
              <a:t>activated</a:t>
            </a:r>
            <a:r>
              <a:rPr lang="en-GB" dirty="0"/>
              <a:t> if their values pass a test (e.g. are above a certain number)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Activated neurons pass </a:t>
            </a:r>
            <a:r>
              <a:rPr lang="en-GB" i="1" dirty="0"/>
              <a:t>weights</a:t>
            </a:r>
            <a:r>
              <a:rPr lang="en-GB" dirty="0"/>
              <a:t> to multiple neurons in the next layer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New neurons are fed multiple </a:t>
            </a:r>
            <a:r>
              <a:rPr lang="en-GB" i="1" dirty="0"/>
              <a:t>weights </a:t>
            </a:r>
            <a:r>
              <a:rPr lang="en-GB" dirty="0"/>
              <a:t>and aggregate them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New neurons are </a:t>
            </a:r>
            <a:r>
              <a:rPr lang="en-GB" i="1" dirty="0"/>
              <a:t>activated</a:t>
            </a:r>
            <a:r>
              <a:rPr lang="en-GB" dirty="0"/>
              <a:t> if the aggregated value passes a test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Repeat until final layer of classifications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Neural Networks evaluate performance against validation data</a:t>
            </a:r>
          </a:p>
          <a:p>
            <a:r>
              <a:rPr lang="en-GB" dirty="0"/>
              <a:t>Reiterate the steps above to refine </a:t>
            </a:r>
            <a:r>
              <a:rPr lang="en-GB" i="1" dirty="0"/>
              <a:t>activation thresholds </a:t>
            </a:r>
            <a:r>
              <a:rPr lang="en-GB" dirty="0"/>
              <a:t>and </a:t>
            </a:r>
            <a:r>
              <a:rPr lang="en-GB" i="1" dirty="0"/>
              <a:t>weights</a:t>
            </a:r>
          </a:p>
          <a:p>
            <a:endParaRPr lang="en-GB" dirty="0"/>
          </a:p>
          <a:p>
            <a:r>
              <a:rPr lang="en-GB" dirty="0"/>
              <a:t>Check out this </a:t>
            </a:r>
            <a:r>
              <a:rPr lang="en-GB" dirty="0">
                <a:hlinkClick r:id="rId2"/>
              </a:rPr>
              <a:t>excellent intro</a:t>
            </a:r>
            <a:r>
              <a:rPr lang="en-GB" dirty="0"/>
              <a:t> from 3Blue1Brown a great Data Science youtuber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AE9DF35-98DF-AB4C-962D-0DEC71671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288" y="3058110"/>
            <a:ext cx="3389423" cy="203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5443E0-63CE-A04B-927C-F8261A1A0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1301" y="182245"/>
            <a:ext cx="940693" cy="9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92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07F6-1469-CF4C-B1B4-65788CF2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Walkthrough of Pre-Trained Neural Nets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FB1EE-E891-E44C-B948-68AABE52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>
                <a:hlinkClick r:id="rId2"/>
              </a:rPr>
              <a:t>Keras deep learning models</a:t>
            </a:r>
            <a:r>
              <a:rPr lang="en-GB" dirty="0"/>
              <a:t> with pre-trained weights</a:t>
            </a:r>
          </a:p>
          <a:p>
            <a:r>
              <a:rPr lang="en-GB" dirty="0"/>
              <a:t>We’ll be using 2 visual recognition models</a:t>
            </a:r>
          </a:p>
          <a:p>
            <a:pPr lvl="1"/>
            <a:r>
              <a:rPr lang="en-GB" dirty="0" err="1"/>
              <a:t>InceptionResNet</a:t>
            </a:r>
            <a:endParaRPr lang="en-GB" dirty="0"/>
          </a:p>
          <a:p>
            <a:pPr lvl="1"/>
            <a:r>
              <a:rPr lang="en-GB" dirty="0"/>
              <a:t>VGG19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Prerequisite files in box</a:t>
            </a:r>
            <a:endParaRPr lang="en-GB" dirty="0"/>
          </a:p>
          <a:p>
            <a:pPr lvl="1"/>
            <a:r>
              <a:rPr lang="en-GB" dirty="0"/>
              <a:t>Download the ‘Pre-Trained Neural Network-Template’ notebook</a:t>
            </a:r>
          </a:p>
          <a:p>
            <a:pPr lvl="1"/>
            <a:r>
              <a:rPr lang="en-GB" dirty="0"/>
              <a:t>Run it. Downloading the pre-trained models can take up to 30 minutes</a:t>
            </a:r>
          </a:p>
          <a:p>
            <a:pPr lvl="1"/>
            <a:r>
              <a:rPr lang="en-GB" dirty="0"/>
              <a:t>Download and unzip our test ‘Keras-Images’ to the same folder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47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53DF-DB7D-9249-A043-C0D2819D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get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22C59-A4E0-B349-8807-B05ACBA34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547147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RightStep">
      <a:dk1>
        <a:srgbClr val="000000"/>
      </a:dk1>
      <a:lt1>
        <a:srgbClr val="FFFFFF"/>
      </a:lt1>
      <a:dk2>
        <a:srgbClr val="203038"/>
      </a:dk2>
      <a:lt2>
        <a:srgbClr val="E8E2E5"/>
      </a:lt2>
      <a:accent1>
        <a:srgbClr val="47B47C"/>
      </a:accent1>
      <a:accent2>
        <a:srgbClr val="3BB1A6"/>
      </a:accent2>
      <a:accent3>
        <a:srgbClr val="4D9DC3"/>
      </a:accent3>
      <a:accent4>
        <a:srgbClr val="3B5AB1"/>
      </a:accent4>
      <a:accent5>
        <a:srgbClr val="5F4DC3"/>
      </a:accent5>
      <a:accent6>
        <a:srgbClr val="7E3BB1"/>
      </a:accent6>
      <a:hlink>
        <a:srgbClr val="86852C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318</Words>
  <Application>Microsoft Macintosh PowerPoint</Application>
  <PresentationFormat>Widescreen</PresentationFormat>
  <Paragraphs>82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BrushVTI</vt:lpstr>
      <vt:lpstr>Data Science 106</vt:lpstr>
      <vt:lpstr>Schedule</vt:lpstr>
      <vt:lpstr>Outline</vt:lpstr>
      <vt:lpstr>The latter stages of our DS Journey</vt:lpstr>
      <vt:lpstr>Complex Models</vt:lpstr>
      <vt:lpstr>Basic Neural Network Theory</vt:lpstr>
      <vt:lpstr>Walkthrough of Pre-Trained Neural Nets</vt:lpstr>
      <vt:lpstr>Let’s get doing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102</dc:title>
  <dc:creator>Chung Leung</dc:creator>
  <cp:lastModifiedBy>Chung Leung</cp:lastModifiedBy>
  <cp:revision>49</cp:revision>
  <dcterms:created xsi:type="dcterms:W3CDTF">2020-11-17T20:46:13Z</dcterms:created>
  <dcterms:modified xsi:type="dcterms:W3CDTF">2021-01-07T14:18:25Z</dcterms:modified>
</cp:coreProperties>
</file>

<file path=docProps/thumbnail.jpeg>
</file>